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65" r:id="rId2"/>
    <p:sldId id="837" r:id="rId3"/>
    <p:sldId id="840" r:id="rId4"/>
    <p:sldId id="841" r:id="rId5"/>
    <p:sldId id="836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DB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плановые мероприятия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6 месяцев 2024 года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9A-42AB-ADBE-859A1EE5C83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внеплановые мероприятия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6 месяцев 2024 года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10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9A-42AB-ADBE-859A1EE5C83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правонарушения обязательных требований промышленной безопасности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6 месяцев 2024 года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315</c:v>
                </c:pt>
                <c:pt idx="1">
                  <c:v>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9A-42AB-ADBE-859A1EE5C8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13720976"/>
        <c:axId val="308968800"/>
      </c:barChart>
      <c:catAx>
        <c:axId val="313720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8968800"/>
        <c:crosses val="autoZero"/>
        <c:auto val="1"/>
        <c:lblAlgn val="ctr"/>
        <c:lblOffset val="100"/>
        <c:noMultiLvlLbl val="0"/>
      </c:catAx>
      <c:valAx>
        <c:axId val="308968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3720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45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61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88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874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22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273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08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96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04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32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FF5AF-AF33-4D92-BD46-09D609F140B3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40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FF5AF-AF33-4D92-BD46-09D609F140B3}" type="datetimeFigureOut">
              <a:rPr lang="ru-RU" smtClean="0"/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92CF9-F46D-4F0B-812A-240F1E00EE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9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524000" y="2312231"/>
            <a:ext cx="9144000" cy="223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highlight>
                <a:srgbClr val="FFFF00"/>
              </a:highlight>
              <a:latin typeface="Arial" charset="0"/>
              <a:cs typeface="Arial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 правоприменительной практике контрольной (надзорной) деятельности при осуществлении федерального государственного надзора за объектами газораспределения и газопотребления </a:t>
            </a:r>
            <a:b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 6 месяцев 2024 года</a:t>
            </a: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Начальник Приволжского отдела </a:t>
            </a:r>
            <a:b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Перцев Сергей Олегович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1540639" y="583779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1862078" y="5949280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03164" y="751150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9816" y="720368"/>
            <a:ext cx="432048" cy="486296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386DE800-E732-43E3-B6F1-8F0D98208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825625"/>
            <a:ext cx="11497056" cy="4351338"/>
          </a:xfrm>
        </p:spPr>
        <p:txBody>
          <a:bodyPr>
            <a:normAutofit fontScale="92500"/>
          </a:bodyPr>
          <a:lstStyle/>
          <a:p>
            <a:pPr marL="0" indent="449263" algn="just">
              <a:buNone/>
            </a:pPr>
            <a:r>
              <a:rPr lang="ru-RU" dirty="0"/>
              <a:t>Управлением осуществляется Надзор за объектами газораспределения и газопотребления в отношении 4122 опасных производственных объектов.</a:t>
            </a:r>
          </a:p>
          <a:p>
            <a:pPr marL="0" indent="449263" algn="just">
              <a:buNone/>
            </a:pPr>
            <a:r>
              <a:rPr lang="ru-RU" dirty="0"/>
              <a:t>Количество поднадзорных организаций, эксплуатирующих опасные производственные объекты - 1963.</a:t>
            </a:r>
          </a:p>
          <a:p>
            <a:pPr marL="0" indent="449263" algn="just">
              <a:buNone/>
            </a:pPr>
            <a:r>
              <a:rPr lang="ru-RU" dirty="0"/>
              <a:t>За 2023 год и 6 месяцев 2024 года на поднадзорных объектах зарегистрировано 0 аварий.</a:t>
            </a:r>
          </a:p>
          <a:p>
            <a:pPr marL="0" indent="449263" algn="just">
              <a:buNone/>
            </a:pPr>
            <a:r>
              <a:rPr lang="ru-RU" dirty="0"/>
              <a:t>За 2023 год и 6 месяцев 2024 года зарегистрировано 0 несчастных случаев со смертельным исходом, 1 тяжелый несчастный случай.</a:t>
            </a:r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r>
              <a:rPr lang="ru-RU" sz="2400" dirty="0"/>
              <a:t>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33440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03164" y="751150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9816" y="720368"/>
            <a:ext cx="432048" cy="486296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386DE800-E732-43E3-B6F1-8F0D98208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825625"/>
            <a:ext cx="11497056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/>
              <a:t>	</a:t>
            </a:r>
            <a:endParaRPr lang="ru-RU" sz="2400" dirty="0"/>
          </a:p>
          <a:p>
            <a:pPr marL="0" indent="0" algn="just">
              <a:buNone/>
            </a:pPr>
            <a:r>
              <a:rPr lang="ru-RU" sz="2400" dirty="0"/>
              <a:t> </a:t>
            </a:r>
            <a:endParaRPr lang="ru-RU" sz="3200" dirty="0"/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9F29F499-72CA-4666-B0B4-24239AF6C6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6567421"/>
              </p:ext>
            </p:extLst>
          </p:nvPr>
        </p:nvGraphicFramePr>
        <p:xfrm>
          <a:off x="1385824" y="2035834"/>
          <a:ext cx="7292350" cy="4089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449FCEC-16C5-4FFD-BA92-F99A495B0000}"/>
              </a:ext>
            </a:extLst>
          </p:cNvPr>
          <p:cNvSpPr txBox="1"/>
          <p:nvPr/>
        </p:nvSpPr>
        <p:spPr>
          <a:xfrm>
            <a:off x="1014735" y="963516"/>
            <a:ext cx="8034528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600" dirty="0">
                <a:effectLst/>
                <a:ea typeface="Times New Roman" panose="02020603050405020304" pitchFamily="18" charset="0"/>
              </a:rPr>
              <a:t>В ходе осуществления и проведения контрольных (надзорных) мероприятий выявлено :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531541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03164" y="751150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9816" y="720368"/>
            <a:ext cx="432048" cy="486296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386DE800-E732-43E3-B6F1-8F0D98208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825625"/>
            <a:ext cx="11497056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/>
              <a:t>	</a:t>
            </a:r>
            <a:endParaRPr lang="ru-RU" sz="2400" dirty="0"/>
          </a:p>
          <a:p>
            <a:pPr marL="0" indent="0" algn="just">
              <a:buNone/>
            </a:pPr>
            <a:r>
              <a:rPr lang="ru-RU" sz="2400" dirty="0"/>
              <a:t> </a:t>
            </a:r>
            <a:endParaRPr lang="ru-RU" sz="3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49FCEC-16C5-4FFD-BA92-F99A495B0000}"/>
              </a:ext>
            </a:extLst>
          </p:cNvPr>
          <p:cNvSpPr txBox="1"/>
          <p:nvPr/>
        </p:nvSpPr>
        <p:spPr>
          <a:xfrm>
            <a:off x="1165288" y="902291"/>
            <a:ext cx="8034528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600" dirty="0">
                <a:effectLst/>
                <a:ea typeface="Times New Roman" panose="02020603050405020304" pitchFamily="18" charset="0"/>
              </a:rPr>
              <a:t>Типовые нарушения, выявляемы в ходе контрольных (надзорных) мероприятий:</a:t>
            </a:r>
            <a:endParaRPr lang="ru-RU" sz="2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5F04E0-8597-ADC1-19B1-5461BD2265E2}"/>
              </a:ext>
            </a:extLst>
          </p:cNvPr>
          <p:cNvSpPr txBox="1"/>
          <p:nvPr/>
        </p:nvSpPr>
        <p:spPr>
          <a:xfrm>
            <a:off x="741871" y="1945984"/>
            <a:ext cx="10023895" cy="3713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6350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отсутствие аттестации у руководителей и специалистов по общим требованиям промышленной безопасности;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6350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отклонения фактически смонтированного объекта от проектной документации;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6350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отсутствие договора со специализированной организацией по обслуживанию объекта;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6350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несоблюдение требований к тех обслуживанию, установленных в руководствах по эксплуатации изготовителей;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635000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невыполнение мероприятий, указанных в заключениях экспертизы промышленной безопасности.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1352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52400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sz="2400" kern="0" dirty="0">
              <a:solidFill>
                <a:schemeClr val="accent6"/>
              </a:solidFill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sz="2400" dirty="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52400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152400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Приволжское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1952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152400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5614</TotalTime>
  <Words>209</Words>
  <Application>Microsoft Office PowerPoint</Application>
  <PresentationFormat>Широкоэкранный</PresentationFormat>
  <Paragraphs>40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MAF</dc:creator>
  <cp:lastModifiedBy>Перцев Сергей Олегович</cp:lastModifiedBy>
  <cp:revision>123</cp:revision>
  <dcterms:created xsi:type="dcterms:W3CDTF">2021-10-13T13:11:18Z</dcterms:created>
  <dcterms:modified xsi:type="dcterms:W3CDTF">2024-08-29T10:50:53Z</dcterms:modified>
</cp:coreProperties>
</file>